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31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0" name="Shape 11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Testo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93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94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itolo Testo"/>
          <p:cNvSpPr txBox="1">
            <a:spLocks noGrp="1"/>
          </p:cNvSpPr>
          <p:nvPr>
            <p:ph type="title"/>
          </p:nvPr>
        </p:nvSpPr>
        <p:spPr>
          <a:xfrm>
            <a:off x="6629400" y="274638"/>
            <a:ext cx="2057400" cy="5851526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02" name="Corpo livello uno…"/>
          <p:cNvSpPr txBox="1">
            <a:spLocks noGrp="1"/>
          </p:cNvSpPr>
          <p:nvPr>
            <p:ph type="body" idx="1"/>
          </p:nvPr>
        </p:nvSpPr>
        <p:spPr>
          <a:xfrm>
            <a:off x="457200" y="274638"/>
            <a:ext cx="6019800" cy="5851526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03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1" name="Corpo livello uno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2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olo Testo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Titolo Testo</a:t>
            </a:r>
          </a:p>
        </p:txBody>
      </p:sp>
      <p:sp>
        <p:nvSpPr>
          <p:cNvPr id="30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31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9" name="Corpo livello uno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8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9" name="Segnaposto testo 4"/>
          <p:cNvSpPr>
            <a:spLocks noGrp="1"/>
          </p:cNvSpPr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olo Test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8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olo Testo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Titolo Testo</a:t>
            </a:r>
          </a:p>
        </p:txBody>
      </p:sp>
      <p:sp>
        <p:nvSpPr>
          <p:cNvPr id="7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4" name="Segnaposto testo 3"/>
          <p:cNvSpPr>
            <a:spLocks noGrp="1"/>
          </p:cNvSpPr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olo Testo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Titolo Testo</a:t>
            </a:r>
          </a:p>
        </p:txBody>
      </p:sp>
      <p:sp>
        <p:nvSpPr>
          <p:cNvPr id="83" name="Segnaposto immagine 2"/>
          <p:cNvSpPr>
            <a:spLocks noGrp="1"/>
          </p:cNvSpPr>
          <p:nvPr>
            <p:ph type="pic" sz="half" idx="13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Corpo livello uno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85" name="Numero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Testo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Corpo livello uno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Numero diapositiva"/>
          <p:cNvSpPr txBox="1">
            <a:spLocks noGrp="1"/>
          </p:cNvSpPr>
          <p:nvPr>
            <p:ph type="sldNum" sz="quarter" idx="2"/>
          </p:nvPr>
        </p:nvSpPr>
        <p:spPr>
          <a:xfrm>
            <a:off x="8422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517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089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661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233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"/><Relationship Id="rId2" Type="http://schemas.openxmlformats.org/officeDocument/2006/relationships/image" Target="../media/image22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tif"/><Relationship Id="rId4" Type="http://schemas.openxmlformats.org/officeDocument/2006/relationships/image" Target="../media/image1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ito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grpSp>
        <p:nvGrpSpPr>
          <p:cNvPr id="115" name="Segnaposto immagine 4"/>
          <p:cNvGrpSpPr/>
          <p:nvPr/>
        </p:nvGrpSpPr>
        <p:grpSpPr>
          <a:xfrm>
            <a:off x="-1" y="-222431"/>
            <a:ext cx="9144002" cy="7080432"/>
            <a:chOff x="-1" y="-1"/>
            <a:chExt cx="9144001" cy="7080431"/>
          </a:xfrm>
        </p:grpSpPr>
        <p:sp>
          <p:nvSpPr>
            <p:cNvPr id="113" name="Forma"/>
            <p:cNvSpPr/>
            <p:nvPr/>
          </p:nvSpPr>
          <p:spPr>
            <a:xfrm>
              <a:off x="0" y="-1"/>
              <a:ext cx="9144000" cy="7080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56"/>
                  </a:moveTo>
                  <a:lnTo>
                    <a:pt x="0" y="1856"/>
                  </a:lnTo>
                  <a:cubicBezTo>
                    <a:pt x="0" y="831"/>
                    <a:pt x="644" y="0"/>
                    <a:pt x="1437" y="0"/>
                  </a:cubicBezTo>
                  <a:lnTo>
                    <a:pt x="20163" y="0"/>
                  </a:lnTo>
                  <a:lnTo>
                    <a:pt x="20163" y="0"/>
                  </a:lnTo>
                  <a:cubicBezTo>
                    <a:pt x="20956" y="0"/>
                    <a:pt x="21600" y="831"/>
                    <a:pt x="21600" y="1856"/>
                  </a:cubicBezTo>
                  <a:lnTo>
                    <a:pt x="21600" y="19744"/>
                  </a:lnTo>
                  <a:lnTo>
                    <a:pt x="21600" y="19744"/>
                  </a:lnTo>
                  <a:cubicBezTo>
                    <a:pt x="21600" y="20769"/>
                    <a:pt x="20956" y="21600"/>
                    <a:pt x="20163" y="21600"/>
                  </a:cubicBezTo>
                  <a:lnTo>
                    <a:pt x="1437" y="21600"/>
                  </a:lnTo>
                  <a:lnTo>
                    <a:pt x="1437" y="21600"/>
                  </a:lnTo>
                  <a:cubicBezTo>
                    <a:pt x="644" y="21600"/>
                    <a:pt x="0" y="20769"/>
                    <a:pt x="0" y="19744"/>
                  </a:cubicBezTo>
                  <a:close/>
                </a:path>
              </a:pathLst>
            </a:custGeom>
            <a:solidFill>
              <a:srgbClr val="EDEDE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pic>
          <p:nvPicPr>
            <p:cNvPr id="114" name="image1.jpeg" descr="image1.jpe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5" r="5" b="2"/>
            <a:stretch>
              <a:fillRect/>
            </a:stretch>
          </p:blipFill>
          <p:spPr>
            <a:xfrm>
              <a:off x="-1" y="0"/>
              <a:ext cx="9144001" cy="7080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37" y="0"/>
                  </a:moveTo>
                  <a:cubicBezTo>
                    <a:pt x="643" y="0"/>
                    <a:pt x="0" y="831"/>
                    <a:pt x="0" y="1856"/>
                  </a:cubicBezTo>
                  <a:lnTo>
                    <a:pt x="0" y="19744"/>
                  </a:lnTo>
                  <a:cubicBezTo>
                    <a:pt x="0" y="20769"/>
                    <a:pt x="643" y="21600"/>
                    <a:pt x="1437" y="21600"/>
                  </a:cubicBezTo>
                  <a:lnTo>
                    <a:pt x="20163" y="21600"/>
                  </a:lnTo>
                  <a:cubicBezTo>
                    <a:pt x="20957" y="21600"/>
                    <a:pt x="21600" y="20769"/>
                    <a:pt x="21600" y="19744"/>
                  </a:cubicBezTo>
                  <a:lnTo>
                    <a:pt x="21600" y="1856"/>
                  </a:lnTo>
                  <a:cubicBezTo>
                    <a:pt x="21600" y="831"/>
                    <a:pt x="20957" y="0"/>
                    <a:pt x="20163" y="0"/>
                  </a:cubicBezTo>
                  <a:lnTo>
                    <a:pt x="1437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>
              <a:reflection stA="38000" endPos="40000" dir="5400000" sy="-100000" algn="bl" rotWithShape="0"/>
            </a:effectLst>
          </p:spPr>
        </p:pic>
      </p:grpSp>
      <p:sp>
        <p:nvSpPr>
          <p:cNvPr id="116" name="Segnaposto testo 3"/>
          <p:cNvSpPr txBox="1">
            <a:spLocks noGrp="1"/>
          </p:cNvSpPr>
          <p:nvPr>
            <p:ph type="body" sz="quarter" idx="1"/>
          </p:nvPr>
        </p:nvSpPr>
        <p:spPr>
          <a:xfrm>
            <a:off x="-59788" y="7610616"/>
            <a:ext cx="45720" cy="98478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defTabSz="182880">
              <a:lnSpc>
                <a:spcPct val="80000"/>
              </a:lnSpc>
              <a:spcBef>
                <a:spcPts val="0"/>
              </a:spcBef>
              <a:defRPr sz="120"/>
            </a:pPr>
            <a:endParaRPr/>
          </a:p>
        </p:txBody>
      </p:sp>
      <p:sp>
        <p:nvSpPr>
          <p:cNvPr id="117" name="CasellaDiTesto 5"/>
          <p:cNvSpPr txBox="1"/>
          <p:nvPr/>
        </p:nvSpPr>
        <p:spPr>
          <a:xfrm>
            <a:off x="3720229" y="5774497"/>
            <a:ext cx="3229408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 sz="2400" b="1">
                <a:solidFill>
                  <a:srgbClr val="FFFFFF"/>
                </a:solidFill>
              </a:defRPr>
            </a:lvl1pPr>
          </a:lstStyle>
          <a:p>
            <a:r>
              <a:rPr lang="it-IT" dirty="0" smtClean="0"/>
              <a:t>Torino</a:t>
            </a:r>
            <a:r>
              <a:rPr dirty="0" smtClean="0"/>
              <a:t>, </a:t>
            </a:r>
            <a:r>
              <a:rPr lang="it-IT" dirty="0" smtClean="0"/>
              <a:t>27</a:t>
            </a:r>
            <a:r>
              <a:rPr dirty="0" smtClean="0"/>
              <a:t> </a:t>
            </a:r>
            <a:r>
              <a:rPr dirty="0" err="1"/>
              <a:t>febbraio</a:t>
            </a:r>
            <a:r>
              <a:rPr dirty="0"/>
              <a:t> 2018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5500" y="2667000"/>
            <a:ext cx="7086600" cy="42164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Immagine" descr="Immagin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39205" y="-57150"/>
            <a:ext cx="4860982" cy="3645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Immagine" descr="Immagin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87887" y="248401"/>
            <a:ext cx="4697413" cy="1941598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Ubuona scuola????"/>
          <p:cNvSpPr txBox="1"/>
          <p:nvPr/>
        </p:nvSpPr>
        <p:spPr>
          <a:xfrm>
            <a:off x="-389367" y="5459729"/>
            <a:ext cx="4454780" cy="676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3800">
                <a:solidFill>
                  <a:srgbClr val="587FFF"/>
                </a:solidFill>
                <a:latin typeface="Phosphate Inline"/>
                <a:ea typeface="Phosphate Inline"/>
                <a:cs typeface="Phosphate Inline"/>
                <a:sym typeface="Phosphate Inline"/>
              </a:defRPr>
            </a:pPr>
            <a:r>
              <a:t>Ubuona sc</a:t>
            </a:r>
            <a:r>
              <a:rPr>
                <a:solidFill>
                  <a:srgbClr val="EDFFF5"/>
                </a:solidFill>
              </a:rPr>
              <a:t>uola????</a:t>
            </a:r>
          </a:p>
        </p:txBody>
      </p:sp>
      <p:sp>
        <p:nvSpPr>
          <p:cNvPr id="168" name="….Ma……"/>
          <p:cNvSpPr txBox="1"/>
          <p:nvPr/>
        </p:nvSpPr>
        <p:spPr>
          <a:xfrm>
            <a:off x="400949" y="4146867"/>
            <a:ext cx="1219518" cy="1256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 algn="ctr">
              <a:defRPr sz="2500">
                <a:solidFill>
                  <a:srgbClr val="0433FF"/>
                </a:solidFill>
                <a:latin typeface="Phosphate Inline"/>
                <a:ea typeface="Phosphate Inline"/>
                <a:cs typeface="Phosphate Inline"/>
                <a:sym typeface="Phosphate Inline"/>
              </a:defRPr>
            </a:pPr>
            <a:r>
              <a:t>….Ma…</a:t>
            </a:r>
          </a:p>
          <a:p>
            <a:pPr algn="ctr">
              <a:defRPr sz="2500">
                <a:solidFill>
                  <a:srgbClr val="0433FF"/>
                </a:solidFill>
                <a:latin typeface="Phosphate Inline"/>
                <a:ea typeface="Phosphate Inline"/>
                <a:cs typeface="Phosphate Inline"/>
                <a:sym typeface="Phosphate Inline"/>
              </a:defRPr>
            </a:pPr>
            <a:endParaRPr/>
          </a:p>
          <a:p>
            <a:pPr algn="ctr">
              <a:defRPr sz="2500">
                <a:solidFill>
                  <a:srgbClr val="0433FF"/>
                </a:solidFill>
                <a:latin typeface="Phosphate Inline"/>
                <a:ea typeface="Phosphate Inline"/>
                <a:cs typeface="Phosphate Inline"/>
                <a:sym typeface="Phosphate Inline"/>
              </a:defRPr>
            </a:pPr>
            <a:r>
              <a:t>….È…….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o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1" name="Segnaposto immagine 2" descr="Segnaposto immagine 2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72" name="Segnaposto testo 3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3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" y="-2"/>
            <a:ext cx="9144002" cy="6713952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Rettangolo 4"/>
          <p:cNvSpPr txBox="1"/>
          <p:nvPr/>
        </p:nvSpPr>
        <p:spPr>
          <a:xfrm>
            <a:off x="1362203" y="1365336"/>
            <a:ext cx="6419591" cy="3596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“lavorare non è mai solo occupare un generico posto nel mondo, ma un esercizio fondamentale per capire il nostro posto nel mondo” </a:t>
            </a:r>
            <a:r>
              <a:rPr>
                <a:solidFill>
                  <a:srgbClr val="953735"/>
                </a:solidFill>
              </a:rPr>
              <a:t>Luigino Bruni 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asellaDiTesto 3"/>
          <p:cNvSpPr txBox="1"/>
          <p:nvPr/>
        </p:nvSpPr>
        <p:spPr>
          <a:xfrm>
            <a:off x="2480151" y="2805830"/>
            <a:ext cx="4609581" cy="1183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7200" b="1">
                <a:latin typeface="Bodoni MT Black"/>
                <a:ea typeface="Bodoni MT Black"/>
                <a:cs typeface="Bodoni MT Black"/>
                <a:sym typeface="Bodoni MT Black"/>
              </a:defRPr>
            </a:lvl1pPr>
          </a:lstStyle>
          <a:p>
            <a:r>
              <a:t>Auguri!!!!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2170047"/>
            <a:ext cx="6621464" cy="3236914"/>
          </a:xfrm>
          <a:prstGeom prst="rect">
            <a:avLst/>
          </a:prstGeom>
          <a:ln w="12700">
            <a:miter lim="400000"/>
          </a:ln>
        </p:spPr>
      </p:pic>
      <p:sp>
        <p:nvSpPr>
          <p:cNvPr id="120" name="Rettangolo 1"/>
          <p:cNvSpPr/>
          <p:nvPr/>
        </p:nvSpPr>
        <p:spPr>
          <a:xfrm>
            <a:off x="4801552" y="4871291"/>
            <a:ext cx="3639821" cy="1739901"/>
          </a:xfrm>
          <a:prstGeom prst="rect">
            <a:avLst/>
          </a:prstGeom>
          <a:ln w="25400">
            <a:solidFill>
              <a:schemeClr val="accent1"/>
            </a:solidFill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8000" b="1" spc="300">
                <a:ln w="11430">
                  <a:solidFill>
                    <a:srgbClr val="F4F6F9"/>
                  </a:solidFill>
                </a:ln>
                <a:solidFill>
                  <a:srgbClr val="437AC6"/>
                </a:solidFill>
                <a:latin typeface="Blackadder ITC"/>
                <a:ea typeface="Blackadder ITC"/>
                <a:cs typeface="Blackadder ITC"/>
                <a:sym typeface="Blackadder ITC"/>
              </a:defRPr>
            </a:lvl1pPr>
          </a:lstStyle>
          <a:p>
            <a:r>
              <a:t>Daimon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1" animBg="1" advAuto="0"/>
      <p:bldP spid="120" grpId="2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064713"/>
            <a:ext cx="9184607" cy="52358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o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Segnaposto immagine 2" descr="Segnaposto immagine 2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26" name="Segnaposto testo 3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7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" y="144048"/>
            <a:ext cx="9144002" cy="6713951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Rettangolo 4"/>
          <p:cNvSpPr txBox="1"/>
          <p:nvPr/>
        </p:nvSpPr>
        <p:spPr>
          <a:xfrm>
            <a:off x="0" y="840093"/>
            <a:ext cx="9144000" cy="383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lvl1pPr>
          </a:lstStyle>
          <a:p>
            <a:r>
              <a:t> 1.   Fermati 2 minuti e prova ad identificare alcuni dei tuoi talenti</a:t>
            </a:r>
          </a:p>
        </p:txBody>
      </p:sp>
      <p:sp>
        <p:nvSpPr>
          <p:cNvPr id="129" name="CasellaDiTesto 8"/>
          <p:cNvSpPr txBox="1"/>
          <p:nvPr/>
        </p:nvSpPr>
        <p:spPr>
          <a:xfrm>
            <a:off x="0" y="1601905"/>
            <a:ext cx="5272391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 2.   COSA </a:t>
            </a:r>
            <a:r>
              <a:rPr sz="2000"/>
              <a:t>TI</a:t>
            </a:r>
            <a:r>
              <a:t> APPASSIONA? </a:t>
            </a:r>
          </a:p>
          <a:p>
            <a:pPr>
              <a:defRPr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	Indica qualche attività o ambito</a:t>
            </a:r>
          </a:p>
        </p:txBody>
      </p:sp>
      <p:sp>
        <p:nvSpPr>
          <p:cNvPr id="130" name="CasellaDiTesto 10"/>
          <p:cNvSpPr txBox="1"/>
          <p:nvPr/>
        </p:nvSpPr>
        <p:spPr>
          <a:xfrm>
            <a:off x="-2" y="2668043"/>
            <a:ext cx="5812079" cy="967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 </a:t>
            </a:r>
            <a:r>
              <a:rPr>
                <a:solidFill>
                  <a:srgbClr val="C00000"/>
                </a:solidFill>
              </a:rPr>
              <a:t>3.  Hai già messo in moto i tuoi talenti? </a:t>
            </a:r>
          </a:p>
          <a:p>
            <a: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      	Se si, con quali risultati?       </a:t>
            </a:r>
          </a:p>
          <a:p>
            <a:pPr algn="ctr"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FRUTTI PER ME</a:t>
            </a:r>
          </a:p>
        </p:txBody>
      </p:sp>
      <p:sp>
        <p:nvSpPr>
          <p:cNvPr id="131" name="CasellaDiTesto 11"/>
          <p:cNvSpPr txBox="1"/>
          <p:nvPr/>
        </p:nvSpPr>
        <p:spPr>
          <a:xfrm>
            <a:off x="0" y="3883068"/>
            <a:ext cx="5899760" cy="967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marL="457200" indent="-457200">
              <a:buSzPct val="100000"/>
              <a:buAutoNum type="arabicPeriod" startAt="4"/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Hai</a:t>
            </a:r>
            <a:r>
              <a:rPr sz="1800"/>
              <a:t> </a:t>
            </a:r>
            <a:r>
              <a:t>messo al servizio i tuoi talenti? </a:t>
            </a:r>
          </a:p>
          <a:p>
            <a: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       Che cosa hanno prodotto? </a:t>
            </a:r>
          </a:p>
          <a:p>
            <a:pPr algn="ctr"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	FRUTTI PER GLI ALTRI</a:t>
            </a:r>
          </a:p>
        </p:txBody>
      </p:sp>
      <p:sp>
        <p:nvSpPr>
          <p:cNvPr id="132" name="CasellaDiTesto 12"/>
          <p:cNvSpPr txBox="1"/>
          <p:nvPr/>
        </p:nvSpPr>
        <p:spPr>
          <a:xfrm>
            <a:off x="1" y="5150208"/>
            <a:ext cx="8542751" cy="967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5.  Ti è capitato di sentirti frenato nell’esprimere i tuoi talenti? </a:t>
            </a:r>
          </a:p>
          <a:p>
            <a: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       Cosa/Chi ti ha aiutato ad andare  oltre  quella difficoltà?       			                  OSTACOLI DA SUPERARE E COME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1" animBg="1" advAuto="0"/>
      <p:bldP spid="129" grpId="2" animBg="1" advAuto="0"/>
      <p:bldP spid="130" grpId="3" animBg="1" advAuto="0"/>
      <p:bldP spid="131" grpId="4" animBg="1" advAuto="0"/>
      <p:bldP spid="132" grpId="5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3413855"/>
            <a:ext cx="4258849" cy="3011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Picture 3" descr="Pictur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4238312" cy="306150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Picture 4" descr="Picture 4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258848" y="441315"/>
            <a:ext cx="4567825" cy="2569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5" descr="Picture 5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534422" y="3570294"/>
            <a:ext cx="4157729" cy="269911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3" animBg="1" advAuto="0"/>
      <p:bldP spid="135" grpId="1" animBg="1" advAuto="0"/>
      <p:bldP spid="136" grpId="2" animBg="1" advAuto="0"/>
      <p:bldP spid="137" grpId="4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asellaDiTesto 4"/>
          <p:cNvSpPr txBox="1"/>
          <p:nvPr/>
        </p:nvSpPr>
        <p:spPr>
          <a:xfrm>
            <a:off x="4806167" y="93757"/>
            <a:ext cx="4116869" cy="383541"/>
          </a:xfrm>
          <a:prstGeom prst="rect">
            <a:avLst/>
          </a:prstGeom>
          <a:solidFill>
            <a:schemeClr val="accent2"/>
          </a:solidFill>
          <a:ln w="25400">
            <a:solidFill>
              <a:srgbClr val="8C3A38"/>
            </a:solidFill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Francesca “sei grande! Continua così!”</a:t>
            </a:r>
          </a:p>
        </p:txBody>
      </p:sp>
      <p:pic>
        <p:nvPicPr>
          <p:cNvPr id="140" name="Immagine" descr="Immagin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7930" y="3136984"/>
            <a:ext cx="5706631" cy="3817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Immagine" descr="Immagin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78047" y="669308"/>
            <a:ext cx="4827853" cy="32406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Immagine" descr="Immagine"/>
          <p:cNvPicPr>
            <a:picLocks noChangeAspect="1"/>
          </p:cNvPicPr>
          <p:nvPr/>
        </p:nvPicPr>
        <p:blipFill>
          <a:blip r:embed="rId4">
            <a:alphaModFix amt="95350"/>
            <a:extLst/>
          </a:blip>
          <a:stretch>
            <a:fillRect/>
          </a:stretch>
        </p:blipFill>
        <p:spPr>
          <a:xfrm>
            <a:off x="5968915" y="3924215"/>
            <a:ext cx="2959185" cy="29591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Immagine" descr="Immagin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533400" y="79890"/>
            <a:ext cx="5326457" cy="31332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069233"/>
            <a:ext cx="5354119" cy="37974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Picture 3" descr="Picture 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59057" y="3521100"/>
            <a:ext cx="4784943" cy="3014515"/>
          </a:xfrm>
          <a:prstGeom prst="rect">
            <a:avLst/>
          </a:prstGeom>
          <a:ln w="12700">
            <a:miter lim="400000"/>
          </a:ln>
        </p:spPr>
      </p:pic>
      <p:sp>
        <p:nvSpPr>
          <p:cNvPr id="147" name="CasellaDiTesto 4"/>
          <p:cNvSpPr txBox="1"/>
          <p:nvPr/>
        </p:nvSpPr>
        <p:spPr>
          <a:xfrm>
            <a:off x="4471792" y="1691014"/>
            <a:ext cx="3519814" cy="59944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solidFill>
                  <a:srgbClr val="95373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t>Beni di confort</a:t>
            </a:r>
          </a:p>
        </p:txBody>
      </p:sp>
      <p:sp>
        <p:nvSpPr>
          <p:cNvPr id="148" name="CasellaDiTesto 8"/>
          <p:cNvSpPr txBox="1"/>
          <p:nvPr/>
        </p:nvSpPr>
        <p:spPr>
          <a:xfrm>
            <a:off x="2711885" y="5263019"/>
            <a:ext cx="3519814" cy="59944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2800">
                <a:solidFill>
                  <a:srgbClr val="95373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t>Beni di stimolo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1" animBg="1" advAuto="0"/>
      <p:bldP spid="146" grpId="3" animBg="1" advAuto="0"/>
      <p:bldP spid="147" grpId="2" animBg="1" advAuto="0"/>
      <p:bldP spid="148" grpId="4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ito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1" name="Segnaposto immagine 2" descr="Segnaposto immagine 2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52" name="Segnaposto testo 3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44048"/>
            <a:ext cx="9144001" cy="6713952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CasellaDiTesto 4"/>
          <p:cNvSpPr txBox="1"/>
          <p:nvPr/>
        </p:nvSpPr>
        <p:spPr>
          <a:xfrm>
            <a:off x="939451" y="1164921"/>
            <a:ext cx="7265098" cy="213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• </a:t>
            </a:r>
            <a:r>
              <a:rPr>
                <a:solidFill>
                  <a:srgbClr val="0D0D0D"/>
                </a:solidFill>
              </a:rPr>
              <a:t>Beni di stimolo</a:t>
            </a:r>
            <a:r>
              <a:t>: Per i beni che danno maggiore felicità  non basta il reddito ma ci vogliono abilità particolari «educate nel tempo» </a:t>
            </a:r>
          </a:p>
          <a:p>
            <a: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endParaRPr/>
          </a:p>
          <a:p>
            <a: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• Un esempio sono le attività di volontariato con motivazioni altruistiche: danno felicità  ma non tutti sono allenati per farle</a:t>
            </a:r>
          </a:p>
        </p:txBody>
      </p:sp>
      <p:sp>
        <p:nvSpPr>
          <p:cNvPr id="155" name="CasellaDiTesto 5"/>
          <p:cNvSpPr txBox="1"/>
          <p:nvPr/>
        </p:nvSpPr>
        <p:spPr>
          <a:xfrm>
            <a:off x="739036" y="3482235"/>
            <a:ext cx="6789106" cy="2136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endParaRPr/>
          </a:p>
          <a:p>
            <a: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• La pubblicità spinge invece sui </a:t>
            </a:r>
            <a:r>
              <a:rPr>
                <a:solidFill>
                  <a:srgbClr val="0D0D0D"/>
                </a:solidFill>
              </a:rPr>
              <a:t>beni di comfort </a:t>
            </a:r>
            <a:r>
              <a:t>perché è più facile venderli. </a:t>
            </a:r>
          </a:p>
          <a:p>
            <a: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endParaRPr/>
          </a:p>
          <a:p>
            <a:pPr>
              <a:defRPr sz="2000">
                <a:solidFill>
                  <a:srgbClr val="C00000"/>
                </a:solidFill>
                <a:latin typeface="Arial Rounded MT Bold"/>
                <a:ea typeface="Arial Rounded MT Bold"/>
                <a:cs typeface="Arial Rounded MT Bold"/>
                <a:sym typeface="Arial Rounded MT Bold"/>
              </a:defRPr>
            </a:pPr>
            <a:r>
              <a:t>Non richiedono allenamento per essere consumati, ma producono dipendenza ed attenuano le capacità di consumare beni di stimolo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Titolo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8" name="Segnaposto immagine 2" descr="Segnaposto immagine 2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59" name="Segnaposto testo 3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0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" y="-2"/>
            <a:ext cx="9144002" cy="67139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rcRect t="5838" b="7567"/>
          <a:stretch>
            <a:fillRect/>
          </a:stretch>
        </p:blipFill>
        <p:spPr>
          <a:xfrm>
            <a:off x="6037545" y="4133589"/>
            <a:ext cx="2857501" cy="22296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Picture 4" descr="Picture 4"/>
          <p:cNvPicPr>
            <a:picLocks noChangeAspect="1"/>
          </p:cNvPicPr>
          <p:nvPr/>
        </p:nvPicPr>
        <p:blipFill>
          <a:blip r:embed="rId5">
            <a:extLst/>
          </a:blip>
          <a:srcRect l="6080" t="3470" r="7158" b="38100"/>
          <a:stretch>
            <a:fillRect/>
          </a:stretch>
        </p:blipFill>
        <p:spPr>
          <a:xfrm>
            <a:off x="-1" y="713986"/>
            <a:ext cx="6941529" cy="3507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</Words>
  <Application>Microsoft Office PowerPoint</Application>
  <PresentationFormat>On-screen Show (4:3)</PresentationFormat>
  <Paragraphs>29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Arial Black</vt:lpstr>
      <vt:lpstr>Arial Rounded MT Bold</vt:lpstr>
      <vt:lpstr>Blackadder ITC</vt:lpstr>
      <vt:lpstr>Bodoni MT Black</vt:lpstr>
      <vt:lpstr>Calibri</vt:lpstr>
      <vt:lpstr>Phosphate Inline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Paolo Giuggia</cp:lastModifiedBy>
  <cp:revision>1</cp:revision>
  <dcterms:modified xsi:type="dcterms:W3CDTF">2018-03-09T15:20:46Z</dcterms:modified>
</cp:coreProperties>
</file>